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32" autoAdjust="0"/>
    <p:restoredTop sz="96286" autoAdjust="0"/>
  </p:normalViewPr>
  <p:slideViewPr>
    <p:cSldViewPr snapToGrid="0">
      <p:cViewPr varScale="1">
        <p:scale>
          <a:sx n="131" d="100"/>
          <a:sy n="131" d="100"/>
        </p:scale>
        <p:origin x="312" y="1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4A15B2C2-C2E8-443C-8BCD-D41CAE0ED780}" type="datetimeFigureOut">
              <a:rPr kumimoji="1" lang="ja-JP" altLang="en-US" smtClean="0"/>
              <a:t>2022/9/10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2022/9/10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mhlw.go.jp/stf/seisakunitsuite/bunya/kansentaisaku_00001.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68135"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9" name="正方形/長方形 38"/>
          <p:cNvSpPr/>
          <p:nvPr/>
        </p:nvSpPr>
        <p:spPr>
          <a:xfrm>
            <a:off x="166000" y="1993393"/>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213696"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359411"/>
              <a:ext cx="5421520" cy="388637"/>
              <a:chOff x="1605772" y="2325958"/>
              <a:chExt cx="5421520" cy="388637"/>
            </a:xfrm>
          </p:grpSpPr>
          <p:sp>
            <p:nvSpPr>
              <p:cNvPr id="59" name="テキスト ボックス 58"/>
              <p:cNvSpPr txBox="1"/>
              <p:nvPr/>
            </p:nvSpPr>
            <p:spPr>
              <a:xfrm>
                <a:off x="1605772" y="2325959"/>
                <a:ext cx="811601" cy="297518"/>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325959"/>
                <a:ext cx="811601" cy="388635"/>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4</a:t>
                </a:r>
                <a:r>
                  <a:rPr kumimoji="1" lang="ja-JP" altLang="en-US" sz="1600" b="1">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325959"/>
                <a:ext cx="811601" cy="388635"/>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9</a:t>
                </a:r>
                <a:r>
                  <a:rPr kumimoji="1" lang="ja-JP" altLang="en-US" sz="1600" b="1">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325959"/>
                <a:ext cx="811601" cy="388636"/>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18</a:t>
                </a:r>
                <a:r>
                  <a:rPr kumimoji="1" lang="ja-JP" altLang="en-US" sz="1600" b="1">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325959"/>
                <a:ext cx="811601" cy="388636"/>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a:t>
                </a:r>
                <a:r>
                  <a:rPr kumimoji="1" lang="ja-JP" altLang="en-US" sz="1600" b="1">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325959"/>
                <a:ext cx="1204792" cy="388636"/>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00</a:t>
                </a:r>
                <a:r>
                  <a:rPr kumimoji="1" lang="ja-JP" altLang="en-US" sz="1600" b="1">
                    <a:latin typeface="メイリオ" panose="020B0604030504040204" pitchFamily="50" charset="-128"/>
                    <a:ea typeface="メイリオ" panose="020B0604030504040204" pitchFamily="50" charset="-128"/>
                  </a:rPr>
                  <a:t>分　</a:t>
                </a:r>
                <a:r>
                  <a:rPr kumimoji="1" lang="ja-JP" altLang="en-US" sz="1600" b="1" dirty="0">
                    <a:latin typeface="メイリオ" panose="020B0604030504040204" pitchFamily="50" charset="-128"/>
                    <a:ea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325958"/>
                <a:ext cx="1204792" cy="388636"/>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00</a:t>
                </a:r>
                <a:r>
                  <a:rPr kumimoji="1" lang="ja-JP" altLang="en-US" sz="1600" b="1">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325959"/>
                <a:ext cx="811601" cy="388636"/>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20</a:t>
                </a:r>
                <a:r>
                  <a:rPr kumimoji="1" lang="ja-JP" altLang="en-US" sz="1600" b="1">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219118" y="2014735"/>
            <a:ext cx="6458043" cy="802590"/>
            <a:chOff x="205683" y="6601509"/>
            <a:chExt cx="6458043" cy="802590"/>
          </a:xfrm>
        </p:grpSpPr>
        <p:sp>
          <p:nvSpPr>
            <p:cNvPr id="114" name="角丸四角形 113"/>
            <p:cNvSpPr/>
            <p:nvPr/>
          </p:nvSpPr>
          <p:spPr>
            <a:xfrm>
              <a:off x="205683" y="6601509"/>
              <a:ext cx="1355487" cy="777995"/>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2" name="角丸四角形 111"/>
            <p:cNvSpPr/>
            <p:nvPr/>
          </p:nvSpPr>
          <p:spPr>
            <a:xfrm>
              <a:off x="1678208" y="6610034"/>
              <a:ext cx="4985518" cy="79406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grpSp>
      <p:grpSp>
        <p:nvGrpSpPr>
          <p:cNvPr id="116" name="グループ化 115"/>
          <p:cNvGrpSpPr/>
          <p:nvPr/>
        </p:nvGrpSpPr>
        <p:grpSpPr>
          <a:xfrm>
            <a:off x="21737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solidFill>
                    <a:schemeClr val="tx1"/>
                  </a:solidFill>
                </a:rPr>
                <a:t>株式会社サーカス</a:t>
              </a:r>
            </a:p>
          </p:txBody>
        </p:sp>
      </p:grpSp>
      <p:grpSp>
        <p:nvGrpSpPr>
          <p:cNvPr id="119" name="グループ化 118"/>
          <p:cNvGrpSpPr/>
          <p:nvPr/>
        </p:nvGrpSpPr>
        <p:grpSpPr>
          <a:xfrm>
            <a:off x="21737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solidFill>
                    <a:schemeClr val="tx1"/>
                  </a:solidFill>
                </a:rPr>
                <a:t>大阪市中央区西心斎橋</a:t>
              </a:r>
              <a:r>
                <a:rPr kumimoji="1" lang="en-US" altLang="ja-JP" sz="1350" dirty="0">
                  <a:solidFill>
                    <a:schemeClr val="tx1"/>
                  </a:solidFill>
                </a:rPr>
                <a:t>1</a:t>
              </a:r>
              <a:r>
                <a:rPr kumimoji="1" lang="ja-JP" altLang="en-US" sz="1350">
                  <a:solidFill>
                    <a:schemeClr val="tx1"/>
                  </a:solidFill>
                </a:rPr>
                <a:t>丁目</a:t>
              </a:r>
              <a:r>
                <a:rPr kumimoji="1" lang="en-US" altLang="ja-JP" sz="1350" dirty="0">
                  <a:solidFill>
                    <a:schemeClr val="tx1"/>
                  </a:solidFill>
                </a:rPr>
                <a:t>8</a:t>
              </a:r>
              <a:r>
                <a:rPr kumimoji="1" lang="ja-JP" altLang="en-US" sz="1350">
                  <a:solidFill>
                    <a:schemeClr val="tx1"/>
                  </a:solidFill>
                </a:rPr>
                <a:t>番</a:t>
              </a:r>
              <a:r>
                <a:rPr kumimoji="1" lang="en-US" altLang="ja-JP" sz="1350" dirty="0">
                  <a:solidFill>
                    <a:schemeClr val="tx1"/>
                  </a:solidFill>
                </a:rPr>
                <a:t>16</a:t>
              </a:r>
              <a:r>
                <a:rPr kumimoji="1" lang="ja-JP" altLang="en-US" sz="1350">
                  <a:solidFill>
                    <a:schemeClr val="tx1"/>
                  </a:solidFill>
                </a:rPr>
                <a:t>号</a:t>
              </a:r>
            </a:p>
          </p:txBody>
        </p:sp>
      </p:grpSp>
      <p:grpSp>
        <p:nvGrpSpPr>
          <p:cNvPr id="126" name="グループ化 125"/>
          <p:cNvGrpSpPr/>
          <p:nvPr/>
        </p:nvGrpSpPr>
        <p:grpSpPr>
          <a:xfrm>
            <a:off x="240560" y="5556314"/>
            <a:ext cx="6434001" cy="472551"/>
            <a:chOff x="167650" y="3407740"/>
            <a:chExt cx="6434001" cy="579526"/>
          </a:xfrm>
        </p:grpSpPr>
        <p:sp>
          <p:nvSpPr>
            <p:cNvPr id="130" name="角丸四角形 129"/>
            <p:cNvSpPr/>
            <p:nvPr/>
          </p:nvSpPr>
          <p:spPr>
            <a:xfrm>
              <a:off x="167650" y="3407740"/>
              <a:ext cx="1373394"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88" name="角丸四角形 87"/>
            <p:cNvSpPr/>
            <p:nvPr/>
          </p:nvSpPr>
          <p:spPr>
            <a:xfrm>
              <a:off x="1644156" y="3413354"/>
              <a:ext cx="4957495"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lnSpc>
                  <a:spcPts val="1600"/>
                </a:lnSpc>
              </a:pPr>
              <a:r>
                <a:rPr kumimoji="1" lang="ja-JP" altLang="en-US" sz="1400">
                  <a:solidFill>
                    <a:schemeClr val="tx1"/>
                  </a:solidFill>
                  <a:latin typeface="メイリオ" panose="020B0604030504040204" pitchFamily="50" charset="-128"/>
                  <a:ea typeface="メイリオ" panose="020B0604030504040204" pitchFamily="50" charset="-128"/>
                </a:rPr>
                <a:t>下記サイトの問い合わせ窓口</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ts val="1600"/>
                </a:lnSpc>
              </a:pPr>
              <a:r>
                <a:rPr kumimoji="1" lang="en-US" altLang="ja-JP" sz="1400" dirty="0">
                  <a:solidFill>
                    <a:schemeClr val="tx1"/>
                  </a:solidFill>
                  <a:latin typeface="メイリオ" panose="020B0604030504040204" pitchFamily="50" charset="-128"/>
                  <a:ea typeface="メイリオ" panose="020B0604030504040204" pitchFamily="50" charset="-128"/>
                </a:rPr>
                <a:t>https://</a:t>
              </a:r>
              <a:r>
                <a:rPr kumimoji="1" lang="en-US" altLang="ja-JP" sz="1400" dirty="0" err="1">
                  <a:solidFill>
                    <a:schemeClr val="tx1"/>
                  </a:solidFill>
                  <a:latin typeface="メイリオ" panose="020B0604030504040204" pitchFamily="50" charset="-128"/>
                  <a:ea typeface="メイリオ" panose="020B0604030504040204" pitchFamily="50" charset="-128"/>
                </a:rPr>
                <a:t>circusxcircus.com</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84" name="グループ化 83"/>
          <p:cNvGrpSpPr/>
          <p:nvPr/>
        </p:nvGrpSpPr>
        <p:grpSpPr>
          <a:xfrm>
            <a:off x="252238" y="8398361"/>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100">
                  <a:solidFill>
                    <a:schemeClr val="tx1"/>
                  </a:solidFill>
                </a:rPr>
                <a:t>特記事項なし</a:t>
              </a:r>
              <a:endParaRPr kumimoji="1" lang="ja-JP" altLang="en-US" sz="1100" dirty="0">
                <a:solidFill>
                  <a:schemeClr val="tx1"/>
                </a:solidFill>
              </a:endParaRPr>
            </a:p>
          </p:txBody>
        </p:sp>
      </p:grpSp>
      <p:grpSp>
        <p:nvGrpSpPr>
          <p:cNvPr id="142" name="グループ化 141"/>
          <p:cNvGrpSpPr/>
          <p:nvPr/>
        </p:nvGrpSpPr>
        <p:grpSpPr>
          <a:xfrm>
            <a:off x="22397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350" dirty="0">
                  <a:solidFill>
                    <a:schemeClr val="tx1"/>
                  </a:solidFill>
                </a:rPr>
                <a:t>Circus ×</a:t>
              </a:r>
              <a:r>
                <a:rPr kumimoji="1" lang="ja-JP" altLang="en-US" sz="1350">
                  <a:solidFill>
                    <a:schemeClr val="tx1"/>
                  </a:solidFill>
                </a:rPr>
                <a:t> </a:t>
              </a:r>
              <a:r>
                <a:rPr kumimoji="1" lang="en-US" altLang="ja-JP" sz="1350" dirty="0">
                  <a:solidFill>
                    <a:schemeClr val="tx1"/>
                  </a:solidFill>
                </a:rPr>
                <a:t>Circus</a:t>
              </a:r>
              <a:endParaRPr kumimoji="1" lang="ja-JP" altLang="en-US" sz="1350">
                <a:solidFill>
                  <a:schemeClr val="tx1"/>
                </a:solidFill>
              </a:endParaRPr>
            </a:p>
          </p:txBody>
        </p:sp>
      </p:grpSp>
      <p:sp>
        <p:nvSpPr>
          <p:cNvPr id="146" name="テキスト ボックス 145"/>
          <p:cNvSpPr txBox="1"/>
          <p:nvPr/>
        </p:nvSpPr>
        <p:spPr>
          <a:xfrm>
            <a:off x="1674191" y="1725742"/>
            <a:ext cx="4932619" cy="284693"/>
          </a:xfrm>
          <a:prstGeom prst="rect">
            <a:avLst/>
          </a:prstGeom>
          <a:noFill/>
          <a:ln>
            <a:noFill/>
          </a:ln>
        </p:spPr>
        <p:txBody>
          <a:bodyPr wrap="square" rtlCol="0">
            <a:spAutoFit/>
          </a:bodyPr>
          <a:lstStyle/>
          <a:p>
            <a:pPr algn="ctr">
              <a:lnSpc>
                <a:spcPts val="1600"/>
              </a:lnSpc>
            </a:pPr>
            <a:r>
              <a:rPr kumimoji="1" lang="en-US" altLang="ja-JP" sz="800" dirty="0">
                <a:latin typeface="メイリオ" panose="020B0604030504040204" pitchFamily="50" charset="-128"/>
                <a:ea typeface="メイリオ" panose="020B0604030504040204" pitchFamily="50" charset="-128"/>
              </a:rPr>
              <a:t>https://</a:t>
            </a:r>
            <a:r>
              <a:rPr kumimoji="1" lang="en-US" altLang="ja-JP" sz="800" dirty="0" err="1">
                <a:latin typeface="メイリオ" panose="020B0604030504040204" pitchFamily="50" charset="-128"/>
                <a:ea typeface="メイリオ" panose="020B0604030504040204" pitchFamily="50" charset="-128"/>
              </a:rPr>
              <a:t>circusxcircus.com</a:t>
            </a:r>
            <a:endParaRPr kumimoji="1" lang="en-US" altLang="ja-JP" sz="800"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213696"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a:solidFill>
                    <a:schemeClr val="tx1"/>
                  </a:solidFill>
                </a:rPr>
                <a:t>舞洲スポーツアイランド 空の広場</a:t>
              </a:r>
              <a:endParaRPr kumimoji="1" lang="ja-JP" altLang="en-US" sz="1350">
                <a:solidFill>
                  <a:schemeClr val="tx1"/>
                </a:solidFill>
              </a:endParaRPr>
            </a:p>
          </p:txBody>
        </p:sp>
      </p:grpSp>
      <p:grpSp>
        <p:nvGrpSpPr>
          <p:cNvPr id="151" name="グループ化 150"/>
          <p:cNvGrpSpPr/>
          <p:nvPr/>
        </p:nvGrpSpPr>
        <p:grpSpPr>
          <a:xfrm>
            <a:off x="213696"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a:solidFill>
                    <a:schemeClr val="tx1"/>
                  </a:solidFill>
                </a:rPr>
                <a:t>大阪府大阪市此花区北港緑地</a:t>
              </a:r>
              <a:r>
                <a:rPr lang="en-US" altLang="ja-JP" dirty="0">
                  <a:solidFill>
                    <a:schemeClr val="tx1"/>
                  </a:solidFill>
                </a:rPr>
                <a:t>2</a:t>
              </a:r>
              <a:r>
                <a:rPr lang="ja-JP" altLang="en-US">
                  <a:solidFill>
                    <a:schemeClr val="tx1"/>
                  </a:solidFill>
                </a:rPr>
                <a:t>丁目</a:t>
              </a:r>
              <a:r>
                <a:rPr lang="en-US" altLang="ja-JP" dirty="0">
                  <a:solidFill>
                    <a:schemeClr val="tx1"/>
                  </a:solidFill>
                </a:rPr>
                <a:t>1</a:t>
              </a:r>
              <a:endParaRPr kumimoji="1" lang="ja-JP" altLang="en-US" sz="1350">
                <a:solidFill>
                  <a:schemeClr val="tx1"/>
                </a:solidFill>
              </a:endParaRPr>
            </a:p>
          </p:txBody>
        </p:sp>
      </p:grpSp>
      <p:grpSp>
        <p:nvGrpSpPr>
          <p:cNvPr id="154" name="グループ化 153"/>
          <p:cNvGrpSpPr/>
          <p:nvPr/>
        </p:nvGrpSpPr>
        <p:grpSpPr>
          <a:xfrm>
            <a:off x="240559"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レ</a:t>
              </a:r>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63836" y="6068497"/>
            <a:ext cx="17402" cy="1359477"/>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 name="グループ化 10"/>
          <p:cNvGrpSpPr/>
          <p:nvPr/>
        </p:nvGrpSpPr>
        <p:grpSpPr>
          <a:xfrm>
            <a:off x="234267" y="7949553"/>
            <a:ext cx="6468316" cy="421416"/>
            <a:chOff x="193171" y="7714774"/>
            <a:chExt cx="6468316"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1663006" y="7790962"/>
              <a:ext cx="4998481" cy="297517"/>
            </a:xfrm>
            <a:prstGeom prst="rect">
              <a:avLst/>
            </a:prstGeom>
            <a:noFill/>
            <a:ln>
              <a:noFill/>
            </a:ln>
          </p:spPr>
          <p:txBody>
            <a:bodyPr wrap="square" rtlCol="0">
              <a:spAutoFit/>
            </a:bodyPr>
            <a:lstStyle/>
            <a:p>
              <a:pPr algn="ctr">
                <a:lnSpc>
                  <a:spcPts val="1600"/>
                </a:lnSpc>
              </a:pPr>
              <a:r>
                <a:rPr kumimoji="1" lang="ja-JP" altLang="en-US" sz="1200" b="1">
                  <a:latin typeface="メイリオ" panose="020B0604030504040204" pitchFamily="50" charset="-128"/>
                  <a:ea typeface="メイリオ" panose="020B0604030504040204" pitchFamily="50" charset="-128"/>
                </a:rPr>
                <a:t>　</a:t>
              </a: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a:latin typeface="メイリオ" panose="020B0604030504040204" pitchFamily="50" charset="-128"/>
                  <a:ea typeface="メイリオ" panose="020B0604030504040204" pitchFamily="50" charset="-128"/>
                </a:rPr>
                <a:t>人未満</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89" name="グループ化 88"/>
          <p:cNvGrpSpPr/>
          <p:nvPr/>
        </p:nvGrpSpPr>
        <p:grpSpPr>
          <a:xfrm>
            <a:off x="231578" y="7470649"/>
            <a:ext cx="6458043" cy="440256"/>
            <a:chOff x="180208" y="7267678"/>
            <a:chExt cx="6458043" cy="440256"/>
          </a:xfrm>
        </p:grpSpPr>
        <p:grpSp>
          <p:nvGrpSpPr>
            <p:cNvPr id="90" name="グループ化 89"/>
            <p:cNvGrpSpPr/>
            <p:nvPr/>
          </p:nvGrpSpPr>
          <p:grpSpPr>
            <a:xfrm>
              <a:off x="180208" y="7267678"/>
              <a:ext cx="6458043" cy="440256"/>
              <a:chOff x="185556" y="3407740"/>
              <a:chExt cx="6458043" cy="596262"/>
            </a:xfrm>
          </p:grpSpPr>
          <p:sp>
            <p:nvSpPr>
              <p:cNvPr id="92" name="角丸四角形 9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93" name="角丸四角形 92"/>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91" name="テキスト ボックス 90"/>
            <p:cNvSpPr txBox="1"/>
            <p:nvPr/>
          </p:nvSpPr>
          <p:spPr>
            <a:xfrm>
              <a:off x="2156602" y="7379171"/>
              <a:ext cx="2238586"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収容定員あり　　　         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4" name="正方形/長方形 93"/>
          <p:cNvSpPr/>
          <p:nvPr/>
        </p:nvSpPr>
        <p:spPr>
          <a:xfrm>
            <a:off x="1861145" y="758320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4629597" y="7556742"/>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レ</a:t>
            </a:r>
          </a:p>
        </p:txBody>
      </p:sp>
      <p:sp>
        <p:nvSpPr>
          <p:cNvPr id="96" name="テキスト ボックス 95"/>
          <p:cNvSpPr txBox="1"/>
          <p:nvPr/>
        </p:nvSpPr>
        <p:spPr>
          <a:xfrm>
            <a:off x="5042538" y="7544767"/>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収容定員なし　　　</a:t>
            </a:r>
            <a:endParaRPr kumimoji="1" lang="en-US" altLang="ja-JP" sz="12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861145" y="2021499"/>
            <a:ext cx="4435236" cy="830997"/>
          </a:xfrm>
          <a:prstGeom prst="rect">
            <a:avLst/>
          </a:prstGeom>
          <a:noFill/>
        </p:spPr>
        <p:txBody>
          <a:bodyPr wrap="square" rtlCol="0">
            <a:spAutoFit/>
          </a:bodyPr>
          <a:lstStyle/>
          <a:p>
            <a:r>
              <a:rPr lang="en-US" sz="1600" dirty="0" err="1"/>
              <a:t>WILYWONKA、BIM、Tohji、HEAVEN、LEX、KM、guca</a:t>
            </a:r>
            <a:r>
              <a:rPr lang="en-US" sz="1600" dirty="0"/>
              <a:t> </a:t>
            </a:r>
            <a:r>
              <a:rPr lang="en-US" sz="1600" dirty="0" err="1"/>
              <a:t>owl、Samm</a:t>
            </a:r>
            <a:r>
              <a:rPr lang="en-US" sz="1600" dirty="0"/>
              <a:t> </a:t>
            </a:r>
            <a:r>
              <a:rPr lang="en-US" sz="1600" dirty="0" err="1"/>
              <a:t>Henshaw、Omega</a:t>
            </a:r>
            <a:r>
              <a:rPr lang="en-US" sz="1600" dirty="0"/>
              <a:t> </a:t>
            </a:r>
            <a:r>
              <a:rPr lang="en-US" sz="1600" dirty="0" err="1"/>
              <a:t>sapien</a:t>
            </a:r>
            <a:r>
              <a:rPr lang="en-US" sz="1600" dirty="0"/>
              <a:t>、</a:t>
            </a:r>
          </a:p>
          <a:p>
            <a:r>
              <a:rPr kumimoji="1" lang="ja-JP" altLang="en-US" sz="1600"/>
              <a:t>株式会社サーカス</a:t>
            </a:r>
            <a:endParaRPr kumimoji="1" lang="ja-JP" altLang="en-US" sz="1600" dirty="0"/>
          </a:p>
        </p:txBody>
      </p:sp>
      <p:sp>
        <p:nvSpPr>
          <p:cNvPr id="87" name="テキスト ボックス 86"/>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第６版（令和４年７月版）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4480" y="2271878"/>
            <a:ext cx="6608092" cy="763412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327051" y="2199436"/>
            <a:ext cx="6408079" cy="4124236"/>
            <a:chOff x="247428" y="2065319"/>
            <a:chExt cx="6408079" cy="4124236"/>
          </a:xfrm>
        </p:grpSpPr>
        <p:sp>
          <p:nvSpPr>
            <p:cNvPr id="43" name="角丸四角形 42"/>
            <p:cNvSpPr/>
            <p:nvPr/>
          </p:nvSpPr>
          <p:spPr>
            <a:xfrm>
              <a:off x="1648903" y="2148739"/>
              <a:ext cx="5006604" cy="404081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47428" y="2199147"/>
              <a:ext cx="1300216" cy="3960961"/>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702769" y="2670867"/>
              <a:ext cx="231759" cy="2388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48" name="テキスト ボックス 47"/>
            <p:cNvSpPr txBox="1"/>
            <p:nvPr/>
          </p:nvSpPr>
          <p:spPr>
            <a:xfrm>
              <a:off x="1983289" y="2065319"/>
              <a:ext cx="4659823" cy="3785652"/>
            </a:xfrm>
            <a:prstGeom prst="rect">
              <a:avLst/>
            </a:prstGeom>
            <a:noFill/>
            <a:ln>
              <a:noFill/>
            </a:ln>
          </p:spPr>
          <p:txBody>
            <a:bodyPr wrap="square" rtlCol="0" anchor="b">
              <a:spAutoFit/>
            </a:bodyPr>
            <a:lstStyle/>
            <a:p>
              <a:pPr lvl="0">
                <a:lnSpc>
                  <a:spcPts val="1600"/>
                </a:lnSpc>
                <a:defRPr/>
              </a:pPr>
              <a:r>
                <a:rPr kumimoji="1" lang="en-US" altLang="ja-JP" sz="1300" b="1" dirty="0">
                  <a:latin typeface="メイリオ" panose="020B0604030504040204" pitchFamily="50" charset="-128"/>
                  <a:ea typeface="メイリオ" panose="020B0604030504040204" pitchFamily="50" charset="-128"/>
                </a:rPr>
                <a:t>【</a:t>
              </a:r>
              <a:r>
                <a:rPr kumimoji="1" lang="ja-JP" altLang="en-US" sz="1300" b="1" dirty="0">
                  <a:latin typeface="メイリオ" panose="020B0604030504040204" pitchFamily="50" charset="-128"/>
                  <a:ea typeface="メイリオ" panose="020B0604030504040204" pitchFamily="50" charset="-128"/>
                </a:rPr>
                <a:t>大声なしの場合</a:t>
              </a:r>
              <a:r>
                <a:rPr kumimoji="1" lang="en-US" altLang="ja-JP" sz="13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300" b="1" dirty="0">
                  <a:latin typeface="メイリオ" panose="020B0604030504040204" pitchFamily="50" charset="-128"/>
                  <a:ea typeface="メイリオ" panose="020B0604030504040204" pitchFamily="50" charset="-128"/>
                </a:rPr>
                <a:t>飛沫が発生するおそれのある行為を抑制するため、適切なマスク（不織布マスクを推奨。以下同じ。）の正しい着用（</a:t>
              </a:r>
              <a:r>
                <a:rPr kumimoji="1" lang="en-US" altLang="ja-JP" sz="1300" b="1" dirty="0">
                  <a:latin typeface="メイリオ" panose="020B0604030504040204" pitchFamily="50" charset="-128"/>
                  <a:ea typeface="メイリオ" panose="020B0604030504040204" pitchFamily="50" charset="-128"/>
                </a:rPr>
                <a:t>※</a:t>
              </a:r>
              <a:r>
                <a:rPr kumimoji="1" lang="ja-JP" altLang="en-US" sz="1300" b="1" dirty="0">
                  <a:latin typeface="メイリオ" panose="020B0604030504040204" pitchFamily="50" charset="-128"/>
                  <a:ea typeface="メイリオ" panose="020B0604030504040204" pitchFamily="50" charset="-128"/>
                </a:rPr>
                <a:t>１）や大声（</a:t>
              </a:r>
              <a:r>
                <a:rPr kumimoji="1" lang="en-US" altLang="ja-JP" sz="1300" b="1" dirty="0">
                  <a:latin typeface="メイリオ" panose="020B0604030504040204" pitchFamily="50" charset="-128"/>
                  <a:ea typeface="メイリオ" panose="020B0604030504040204" pitchFamily="50" charset="-128"/>
                </a:rPr>
                <a:t>※</a:t>
              </a:r>
              <a:r>
                <a:rPr kumimoji="1" lang="ja-JP" altLang="en-US" sz="1300" b="1" dirty="0">
                  <a:latin typeface="メイリオ" panose="020B0604030504040204" pitchFamily="50" charset="-128"/>
                  <a:ea typeface="メイリオ" panose="020B0604030504040204" pitchFamily="50" charset="-128"/>
                </a:rPr>
                <a:t>２）を出さないことを周知・徹底し、そうした行為をする者がいた場合には、個別に注意、退場処分等の措置を講じる。</a:t>
              </a:r>
              <a:endParaRPr kumimoji="1" lang="en-US" altLang="ja-JP" sz="1300" b="1" dirty="0">
                <a:latin typeface="メイリオ" panose="020B0604030504040204" pitchFamily="50" charset="-128"/>
                <a:ea typeface="メイリオ" panose="020B0604030504040204" pitchFamily="50" charset="-128"/>
              </a:endParaRPr>
            </a:p>
            <a:p>
              <a:r>
                <a:rPr lang="ja-JP" altLang="ja-JP" sz="1000" b="1" dirty="0">
                  <a:latin typeface="メイリオ" panose="020B0604030504040204" pitchFamily="50" charset="-128"/>
                  <a:ea typeface="メイリオ" panose="020B0604030504040204" pitchFamily="50" charset="-128"/>
                </a:rPr>
                <a:t>（※１）マスクの着用については、厚生労働省ＨＰ</a:t>
              </a:r>
              <a:r>
                <a:rPr lang="en-US" altLang="ja-JP" sz="1000" b="1" u="sng" dirty="0">
                  <a:latin typeface="メイリオ" panose="020B0604030504040204" pitchFamily="50" charset="-128"/>
                  <a:ea typeface="メイリオ" panose="020B0604030504040204" pitchFamily="50" charset="-128"/>
                  <a:hlinkClick r:id="rId2"/>
                </a:rPr>
                <a:t>「</a:t>
              </a:r>
              <a:r>
                <a:rPr lang="ja-JP" altLang="en-US" sz="1000" b="1" u="sng" dirty="0">
                  <a:latin typeface="メイリオ" panose="020B0604030504040204" pitchFamily="50" charset="-128"/>
                  <a:ea typeface="メイリオ" panose="020B0604030504040204" pitchFamily="50" charset="-128"/>
                  <a:hlinkClick r:id="rId2"/>
                </a:rPr>
                <a:t>マスクの着用について</a:t>
              </a:r>
              <a:r>
                <a:rPr lang="en-US" altLang="ja-JP" sz="1000" b="1" u="sng" dirty="0">
                  <a:latin typeface="メイリオ" panose="020B0604030504040204" pitchFamily="50" charset="-128"/>
                  <a:ea typeface="メイリオ" panose="020B0604030504040204" pitchFamily="50" charset="-128"/>
                  <a:hlinkClick r:id="rId2"/>
                </a:rPr>
                <a:t>」</a:t>
              </a:r>
              <a:r>
                <a:rPr lang="ja-JP" altLang="en-US" sz="1000" b="1" dirty="0">
                  <a:latin typeface="メイリオ" panose="020B0604030504040204" pitchFamily="50" charset="-128"/>
                  <a:ea typeface="メイリオ" panose="020B0604030504040204" pitchFamily="50" charset="-128"/>
                </a:rPr>
                <a:t>を</a:t>
              </a:r>
              <a:r>
                <a:rPr lang="ja-JP" altLang="ja-JP" sz="1000" b="1" dirty="0">
                  <a:latin typeface="メイリオ" panose="020B0604030504040204" pitchFamily="50" charset="-128"/>
                  <a:ea typeface="メイリオ" panose="020B0604030504040204" pitchFamily="50" charset="-128"/>
                </a:rPr>
                <a:t>参照。</a:t>
              </a:r>
              <a:endParaRPr lang="en-US" altLang="ja-JP" sz="1000" b="1" dirty="0">
                <a:latin typeface="メイリオ" panose="020B0604030504040204" pitchFamily="50" charset="-128"/>
                <a:ea typeface="メイリオ" panose="020B0604030504040204" pitchFamily="50" charset="-128"/>
              </a:endParaRPr>
            </a:p>
            <a:p>
              <a:r>
                <a:rPr kumimoji="1" lang="ja-JP" altLang="en-US" sz="1000" b="1" dirty="0">
                  <a:latin typeface="メイリオ" panose="020B0604030504040204" pitchFamily="50" charset="-128"/>
                  <a:ea typeface="メイリオ" panose="020B0604030504040204" pitchFamily="50" charset="-128"/>
                </a:rPr>
                <a:t>（</a:t>
              </a:r>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２）大声の定義を「観客等が、①通常よりも大きな声量で、②反復・継続的に声を発すること」とする。</a:t>
              </a:r>
              <a:endParaRPr kumimoji="1" lang="en-US" altLang="ja-JP" sz="1400" b="1" dirty="0">
                <a:latin typeface="メイリオ" panose="020B0604030504040204" pitchFamily="50" charset="-128"/>
                <a:ea typeface="メイリオ" panose="020B0604030504040204" pitchFamily="50" charset="-128"/>
              </a:endParaRPr>
            </a:p>
            <a:p>
              <a:pPr lvl="0">
                <a:lnSpc>
                  <a:spcPts val="1600"/>
                </a:lnSpc>
                <a:defRPr/>
              </a:pPr>
              <a:r>
                <a:rPr lang="ja-JP" altLang="ja-JP" sz="1400" b="1" u="sng" dirty="0">
                  <a:latin typeface="メイリオ" panose="020B0604030504040204" pitchFamily="50" charset="-128"/>
                  <a:ea typeface="メイリオ" panose="020B0604030504040204" pitchFamily="50" charset="-128"/>
                </a:rPr>
                <a:t>なお、屋外で以下のいずれかに該当する場合、マスク着用は必須ではありません</a:t>
              </a:r>
              <a:r>
                <a:rPr lang="ja-JP" altLang="en-US" sz="1400" b="1" u="sng" dirty="0">
                  <a:latin typeface="メイリオ" panose="020B0604030504040204" pitchFamily="50" charset="-128"/>
                  <a:ea typeface="メイリオ" panose="020B0604030504040204" pitchFamily="50" charset="-128"/>
                </a:rPr>
                <a:t>。（</a:t>
              </a:r>
              <a:r>
                <a:rPr lang="en-US" altLang="ja-JP" sz="1400" b="1" u="sng" dirty="0">
                  <a:latin typeface="メイリオ" panose="020B0604030504040204" pitchFamily="50" charset="-128"/>
                  <a:ea typeface="メイリオ" panose="020B0604030504040204" pitchFamily="50" charset="-128"/>
                </a:rPr>
                <a:t>※</a:t>
              </a:r>
              <a:r>
                <a:rPr lang="ja-JP" altLang="en-US" sz="1400" b="1" u="sng" dirty="0">
                  <a:latin typeface="メイリオ" panose="020B0604030504040204" pitchFamily="50" charset="-128"/>
                  <a:ea typeface="メイリオ" panose="020B0604030504040204" pitchFamily="50" charset="-128"/>
                </a:rPr>
                <a:t>大声なしの場合に限る）</a:t>
              </a:r>
              <a:endParaRPr lang="en-US" altLang="ja-JP" sz="1400" b="1" u="sng" dirty="0">
                <a:latin typeface="メイリオ" panose="020B0604030504040204" pitchFamily="50" charset="-128"/>
                <a:ea typeface="メイリオ" panose="020B0604030504040204" pitchFamily="50" charset="-128"/>
              </a:endParaRPr>
            </a:p>
            <a:p>
              <a:pPr lvl="0">
                <a:lnSpc>
                  <a:spcPts val="1600"/>
                </a:lnSpc>
                <a:defRPr/>
              </a:pPr>
              <a:r>
                <a:rPr lang="ja-JP" altLang="ja-JP" sz="1400" b="1" dirty="0">
                  <a:latin typeface="メイリオ" panose="020B0604030504040204" pitchFamily="50" charset="-128"/>
                  <a:ea typeface="メイリオ" panose="020B0604030504040204" pitchFamily="50" charset="-128"/>
                </a:rPr>
                <a:t>身体的距離（２ｍ以上を目安）を確保できる</a:t>
              </a:r>
              <a:r>
                <a:rPr lang="ja-JP" altLang="en-US" sz="1400" b="1" dirty="0">
                  <a:latin typeface="メイリオ" panose="020B0604030504040204" pitchFamily="50" charset="-128"/>
                  <a:ea typeface="メイリオ" panose="020B0604030504040204" pitchFamily="50" charset="-128"/>
                </a:rPr>
                <a:t>場合。</a:t>
              </a:r>
              <a:endParaRPr lang="en-US" altLang="ja-JP" sz="1400" b="1" dirty="0">
                <a:latin typeface="メイリオ" panose="020B0604030504040204" pitchFamily="50" charset="-128"/>
                <a:ea typeface="メイリオ" panose="020B0604030504040204" pitchFamily="50" charset="-128"/>
              </a:endParaRPr>
            </a:p>
            <a:p>
              <a:pPr>
                <a:lnSpc>
                  <a:spcPts val="1600"/>
                </a:lnSpc>
                <a:defRPr/>
              </a:pPr>
              <a:r>
                <a:rPr lang="ja-JP" altLang="ja-JP" sz="1400" b="1" dirty="0">
                  <a:latin typeface="メイリオ" panose="020B0604030504040204" pitchFamily="50" charset="-128"/>
                  <a:ea typeface="メイリオ" panose="020B0604030504040204" pitchFamily="50" charset="-128"/>
                </a:rPr>
                <a:t>会話をほとんど行わない</a:t>
              </a:r>
              <a:r>
                <a:rPr lang="ja-JP" altLang="en-US" sz="1400" b="1" dirty="0">
                  <a:latin typeface="メイリオ" panose="020B0604030504040204" pitchFamily="50" charset="-128"/>
                  <a:ea typeface="メイリオ" panose="020B0604030504040204" pitchFamily="50" charset="-128"/>
                </a:rPr>
                <a:t>場合</a:t>
              </a:r>
              <a:r>
                <a:rPr lang="ja-JP" altLang="ja-JP" sz="1400" b="1" dirty="0">
                  <a:latin typeface="メイリオ" panose="020B0604030504040204" pitchFamily="50" charset="-128"/>
                  <a:ea typeface="メイリオ" panose="020B0604030504040204" pitchFamily="50" charset="-128"/>
                </a:rPr>
                <a:t>（人と人とが触れ合わない程度の間隔は最低限確保すること）</a:t>
              </a:r>
              <a:r>
                <a:rPr lang="ja-JP" altLang="en-US" sz="1400" b="1" dirty="0">
                  <a:latin typeface="メイリオ" panose="020B0604030504040204" pitchFamily="50" charset="-128"/>
                  <a:ea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endParaRPr>
            </a:p>
            <a:p>
              <a:r>
                <a:rPr lang="ja-JP" altLang="ja-JP" sz="1000" b="1" dirty="0">
                  <a:latin typeface="メイリオ" panose="020B0604030504040204" pitchFamily="50" charset="-128"/>
                  <a:ea typeface="メイリオ" panose="020B0604030504040204" pitchFamily="50" charset="-128"/>
                </a:rPr>
                <a:t>（注１）スポーツイベント等で得点が入った時に一時的に歓声が上がる場合等は</a:t>
              </a:r>
              <a:r>
                <a:rPr lang="ja-JP" altLang="en-US" sz="1000" b="1" dirty="0">
                  <a:latin typeface="メイリオ" panose="020B0604030504040204" pitchFamily="50" charset="-128"/>
                  <a:ea typeface="メイリオ" panose="020B0604030504040204" pitchFamily="50" charset="-128"/>
                </a:rPr>
                <a:t>、「</a:t>
              </a:r>
              <a:r>
                <a:rPr lang="ja-JP" altLang="ja-JP" sz="1000" b="1" dirty="0">
                  <a:latin typeface="メイリオ" panose="020B0604030504040204" pitchFamily="50" charset="-128"/>
                  <a:ea typeface="メイリオ" panose="020B0604030504040204" pitchFamily="50" charset="-128"/>
                </a:rPr>
                <a:t>会話をほとんど行わない場合</a:t>
              </a:r>
              <a:r>
                <a:rPr lang="ja-JP" altLang="en-US" sz="1000" b="1" dirty="0">
                  <a:latin typeface="メイリオ" panose="020B0604030504040204" pitchFamily="50" charset="-128"/>
                  <a:ea typeface="メイリオ" panose="020B0604030504040204" pitchFamily="50" charset="-128"/>
                </a:rPr>
                <a:t>」</a:t>
              </a:r>
              <a:r>
                <a:rPr lang="ja-JP" altLang="ja-JP" sz="1000" b="1" dirty="0">
                  <a:latin typeface="メイリオ" panose="020B0604030504040204" pitchFamily="50" charset="-128"/>
                  <a:ea typeface="メイリオ" panose="020B0604030504040204" pitchFamily="50" charset="-128"/>
                </a:rPr>
                <a:t>には含まれません。</a:t>
              </a:r>
            </a:p>
            <a:p>
              <a:r>
                <a:rPr lang="en-US" altLang="ja-JP" sz="1000" b="1" dirty="0">
                  <a:latin typeface="メイリオ" panose="020B0604030504040204" pitchFamily="50" charset="-128"/>
                  <a:ea typeface="メイリオ" panose="020B0604030504040204" pitchFamily="50" charset="-128"/>
                </a:rPr>
                <a:t>  </a:t>
              </a:r>
              <a:r>
                <a:rPr lang="ja-JP" altLang="ja-JP" sz="1000" b="1" dirty="0">
                  <a:latin typeface="メイリオ" panose="020B0604030504040204" pitchFamily="50" charset="-128"/>
                  <a:ea typeface="メイリオ" panose="020B0604030504040204" pitchFamily="50" charset="-128"/>
                </a:rPr>
                <a:t>（注２）熱中症リスクが高くなる時期において、</a:t>
              </a:r>
              <a:r>
                <a:rPr lang="ja-JP" altLang="en-US" sz="1000" b="1" dirty="0">
                  <a:latin typeface="メイリオ" panose="020B0604030504040204" pitchFamily="50" charset="-128"/>
                  <a:ea typeface="メイリオ" panose="020B0604030504040204" pitchFamily="50" charset="-128"/>
                </a:rPr>
                <a:t>上記</a:t>
              </a:r>
              <a:r>
                <a:rPr lang="en-US" altLang="ja-JP" sz="1000" b="1" dirty="0">
                  <a:latin typeface="メイリオ" panose="020B0604030504040204" pitchFamily="50" charset="-128"/>
                  <a:ea typeface="メイリオ" panose="020B0604030504040204" pitchFamily="50" charset="-128"/>
                </a:rPr>
                <a:t>2</a:t>
              </a:r>
              <a:r>
                <a:rPr lang="ja-JP" altLang="en-US" sz="1000" b="1" dirty="0">
                  <a:latin typeface="メイリオ" panose="020B0604030504040204" pitchFamily="50" charset="-128"/>
                  <a:ea typeface="メイリオ" panose="020B0604030504040204" pitchFamily="50" charset="-128"/>
                </a:rPr>
                <a:t>点のいずれかを満たす場合には</a:t>
              </a:r>
              <a:r>
                <a:rPr lang="ja-JP" altLang="ja-JP" sz="1000" b="1" dirty="0">
                  <a:latin typeface="メイリオ" panose="020B0604030504040204" pitchFamily="50" charset="-128"/>
                  <a:ea typeface="メイリオ" panose="020B0604030504040204" pitchFamily="50" charset="-128"/>
                </a:rPr>
                <a:t>マスクを外していただくことを推奨</a:t>
              </a:r>
              <a:r>
                <a:rPr lang="ja-JP" altLang="en-US" sz="1000" b="1" dirty="0">
                  <a:latin typeface="メイリオ" panose="020B0604030504040204" pitchFamily="50" charset="-128"/>
                  <a:ea typeface="メイリオ" panose="020B0604030504040204" pitchFamily="50" charset="-128"/>
                </a:rPr>
                <a:t>。</a:t>
              </a:r>
              <a:endParaRPr lang="ja-JP" altLang="ja-JP" sz="1000" b="1" dirty="0">
                <a:latin typeface="メイリオ" panose="020B0604030504040204" pitchFamily="50" charset="-128"/>
                <a:ea typeface="メイリオ" panose="020B0604030504040204" pitchFamily="50" charset="-128"/>
              </a:endParaRPr>
            </a:p>
            <a:p>
              <a:pPr>
                <a:lnSpc>
                  <a:spcPts val="1600"/>
                </a:lnSpc>
                <a:defRPr/>
              </a:pPr>
              <a:endParaRPr kumimoji="1" lang="en-US" altLang="ja-JP" sz="14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306421" y="6334563"/>
            <a:ext cx="6416315" cy="1181902"/>
            <a:chOff x="299563" y="3617594"/>
            <a:chExt cx="6416315" cy="1181902"/>
          </a:xfrm>
        </p:grpSpPr>
        <p:sp>
          <p:nvSpPr>
            <p:cNvPr id="52" name="角丸四角形 51"/>
            <p:cNvSpPr/>
            <p:nvPr/>
          </p:nvSpPr>
          <p:spPr>
            <a:xfrm>
              <a:off x="1707496" y="3643984"/>
              <a:ext cx="5008382" cy="11310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9563" y="3617594"/>
              <a:ext cx="1300216" cy="111714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0610" y="3858743"/>
              <a:ext cx="281052" cy="22913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55" name="テキスト ボックス 54"/>
            <p:cNvSpPr txBox="1"/>
            <p:nvPr/>
          </p:nvSpPr>
          <p:spPr>
            <a:xfrm>
              <a:off x="2303910" y="4286535"/>
              <a:ext cx="4281536" cy="512961"/>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14199" y="3647070"/>
              <a:ext cx="4281536" cy="707886"/>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43627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grpSp>
      <p:grpSp>
        <p:nvGrpSpPr>
          <p:cNvPr id="61" name="グループ化 60"/>
          <p:cNvGrpSpPr/>
          <p:nvPr/>
        </p:nvGrpSpPr>
        <p:grpSpPr>
          <a:xfrm>
            <a:off x="290460" y="7492049"/>
            <a:ext cx="6432275" cy="543119"/>
            <a:chOff x="290460" y="3330556"/>
            <a:chExt cx="6459160" cy="543119"/>
          </a:xfrm>
        </p:grpSpPr>
        <p:sp>
          <p:nvSpPr>
            <p:cNvPr id="64" name="角丸四角形 63"/>
            <p:cNvSpPr/>
            <p:nvPr/>
          </p:nvSpPr>
          <p:spPr>
            <a:xfrm>
              <a:off x="1746656" y="3373636"/>
              <a:ext cx="5002964" cy="50003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3330556"/>
              <a:ext cx="1300216" cy="54311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347998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68" name="テキスト ボックス 67"/>
            <p:cNvSpPr txBox="1"/>
            <p:nvPr/>
          </p:nvSpPr>
          <p:spPr>
            <a:xfrm>
              <a:off x="2321057" y="3476533"/>
              <a:ext cx="4281536" cy="300082"/>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機械換気による常時換気又は窓開け換気。</a:t>
              </a:r>
            </a:p>
          </p:txBody>
        </p:sp>
      </p:grpSp>
      <p:grpSp>
        <p:nvGrpSpPr>
          <p:cNvPr id="70" name="グループ化 69"/>
          <p:cNvGrpSpPr/>
          <p:nvPr/>
        </p:nvGrpSpPr>
        <p:grpSpPr>
          <a:xfrm>
            <a:off x="297318" y="8145551"/>
            <a:ext cx="6437812" cy="1723988"/>
            <a:chOff x="290460" y="2693701"/>
            <a:chExt cx="6437812" cy="1723988"/>
          </a:xfrm>
        </p:grpSpPr>
        <p:sp>
          <p:nvSpPr>
            <p:cNvPr id="71" name="角丸四角形 70"/>
            <p:cNvSpPr/>
            <p:nvPr/>
          </p:nvSpPr>
          <p:spPr>
            <a:xfrm>
              <a:off x="1732166" y="2693701"/>
              <a:ext cx="4996106" cy="1701995"/>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693701"/>
              <a:ext cx="1300216" cy="170112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81514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74" name="テキスト ボックス 73"/>
            <p:cNvSpPr txBox="1"/>
            <p:nvPr/>
          </p:nvSpPr>
          <p:spPr>
            <a:xfrm>
              <a:off x="2357890" y="2717878"/>
              <a:ext cx="4281536" cy="512961"/>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3648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78" name="正方形/長方形 77"/>
            <p:cNvSpPr/>
            <p:nvPr/>
          </p:nvSpPr>
          <p:spPr>
            <a:xfrm>
              <a:off x="1900610" y="3934812"/>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81" name="テキスト ボックス 80"/>
            <p:cNvSpPr txBox="1"/>
            <p:nvPr/>
          </p:nvSpPr>
          <p:spPr>
            <a:xfrm>
              <a:off x="2340280" y="3231340"/>
              <a:ext cx="4281536" cy="512961"/>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699544"/>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1814330" y="5680193"/>
            <a:ext cx="4920908" cy="707886"/>
          </a:xfrm>
          <a:prstGeom prst="rect">
            <a:avLst/>
          </a:prstGeom>
          <a:noFill/>
          <a:ln>
            <a:noFill/>
          </a:ln>
        </p:spPr>
        <p:txBody>
          <a:bodyPr wrap="square" rtlCol="0" anchor="b">
            <a:spAutoFit/>
          </a:bodyPr>
          <a:lstStyle/>
          <a:p>
            <a:pPr lvl="0">
              <a:lnSpc>
                <a:spcPts val="1600"/>
              </a:lnSpc>
              <a:defRPr/>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大声ありの場合</a:t>
            </a:r>
            <a:r>
              <a:rPr kumimoji="1" lang="en-US" altLang="ja-JP" sz="12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200" b="1" dirty="0">
                <a:latin typeface="メイリオ" panose="020B0604030504040204" pitchFamily="50" charset="-128"/>
                <a:ea typeface="メイリオ" panose="020B0604030504040204" pitchFamily="50" charset="-128"/>
              </a:rPr>
              <a:t>「大声なしの場合」の「大声」を「常時大声を出す行為」と読み替える。（</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大声ありの場合、適切なマスクの正しい着用を徹底）</a:t>
            </a:r>
            <a:endParaRPr kumimoji="1" lang="en-US" altLang="ja-JP" sz="12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flipV="1">
            <a:off x="2105526" y="5704907"/>
            <a:ext cx="4472474" cy="21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第６版（令和４年７月版）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1791329" y="4500604"/>
            <a:ext cx="241992" cy="23523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46" name="正方形/長方形 45"/>
          <p:cNvSpPr/>
          <p:nvPr/>
        </p:nvSpPr>
        <p:spPr>
          <a:xfrm>
            <a:off x="1795445" y="4826000"/>
            <a:ext cx="247630" cy="22850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66000" y="234137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81" name="テキスト ボックス 80"/>
            <p:cNvSpPr txBox="1"/>
            <p:nvPr/>
          </p:nvSpPr>
          <p:spPr>
            <a:xfrm>
              <a:off x="2340280" y="2372483"/>
              <a:ext cx="4281536" cy="707886"/>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チケット購入時又は入場時の連絡先確認や</a:t>
              </a:r>
              <a:r>
                <a:rPr kumimoji="1" lang="en-US" altLang="ja-JP" sz="1400" b="1" dirty="0">
                  <a:latin typeface="メイリオ" panose="020B0604030504040204" pitchFamily="50" charset="-128"/>
                  <a:ea typeface="メイリオ" panose="020B0604030504040204" pitchFamily="50" charset="-128"/>
                </a:rPr>
                <a:t>COCOA</a:t>
              </a:r>
              <a:r>
                <a:rPr kumimoji="1" lang="ja-JP" altLang="en-US" sz="1400" b="1" dirty="0">
                  <a:latin typeface="メイリオ" panose="020B0604030504040204" pitchFamily="50" charset="-128"/>
                  <a:ea typeface="メイリオ" panose="020B0604030504040204" pitchFamily="50" charset="-128"/>
                </a:rPr>
                <a:t>や大阪コロナ追跡システム等を活用した参加者の把握。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386361"/>
            <a:ext cx="6364718" cy="2784466"/>
            <a:chOff x="290460" y="2099645"/>
            <a:chExt cx="6364718" cy="2784466"/>
          </a:xfrm>
        </p:grpSpPr>
        <p:sp>
          <p:nvSpPr>
            <p:cNvPr id="46" name="角丸四角形 45"/>
            <p:cNvSpPr/>
            <p:nvPr/>
          </p:nvSpPr>
          <p:spPr>
            <a:xfrm>
              <a:off x="1661037" y="2099645"/>
              <a:ext cx="4945578" cy="270081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133926"/>
              <a:ext cx="1300216" cy="2582481"/>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0610" y="219147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58" name="テキスト ボックス 57"/>
            <p:cNvSpPr txBox="1"/>
            <p:nvPr/>
          </p:nvSpPr>
          <p:spPr>
            <a:xfrm>
              <a:off x="2357890" y="2104771"/>
              <a:ext cx="4281536" cy="502702"/>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59436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63" name="正方形/長方形 62"/>
            <p:cNvSpPr/>
            <p:nvPr/>
          </p:nvSpPr>
          <p:spPr>
            <a:xfrm>
              <a:off x="1900610" y="306479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67" name="テキスト ボックス 66"/>
            <p:cNvSpPr txBox="1"/>
            <p:nvPr/>
          </p:nvSpPr>
          <p:spPr>
            <a:xfrm>
              <a:off x="2373642" y="2871181"/>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588322"/>
              <a:ext cx="4281536" cy="307777"/>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914257" y="402005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79" name="テキスト ボックス 78"/>
            <p:cNvSpPr txBox="1"/>
            <p:nvPr/>
          </p:nvSpPr>
          <p:spPr>
            <a:xfrm>
              <a:off x="2305944" y="3971041"/>
              <a:ext cx="4281536" cy="913070"/>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大阪府の要請に従った飲食・酒類提供の可否判断</a:t>
              </a:r>
              <a:r>
                <a:rPr kumimoji="1" lang="ja-JP" altLang="en-US" sz="1100" b="1" dirty="0">
                  <a:latin typeface="メイリオ" panose="020B0604030504040204" pitchFamily="50" charset="-128"/>
                  <a:ea typeface="メイリオ" panose="020B0604030504040204" pitchFamily="50" charset="-128"/>
                </a:rPr>
                <a:t>（提供する場合には飲酒に伴う大声等を防ぐ対策を検討。）。</a:t>
              </a:r>
              <a:endParaRPr kumimoji="1" lang="en-US" altLang="ja-JP" sz="1100" b="1" dirty="0">
                <a:latin typeface="メイリオ" panose="020B0604030504040204" pitchFamily="50" charset="-128"/>
                <a:ea typeface="メイリオ" panose="020B0604030504040204" pitchFamily="50" charset="-128"/>
              </a:endParaRPr>
            </a:p>
            <a:p>
              <a:pPr lvl="0">
                <a:lnSpc>
                  <a:spcPts val="1600"/>
                </a:lnSpc>
                <a:defRPr/>
              </a:pPr>
              <a:r>
                <a:rPr kumimoji="1" lang="en-US" altLang="ja-JP" sz="1100" b="1" dirty="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イベント開催時における大阪府の要請内容については、</a:t>
              </a:r>
              <a:r>
                <a:rPr kumimoji="1" lang="en-US" altLang="ja-JP" sz="1100" b="1" dirty="0">
                  <a:latin typeface="メイリオ" panose="020B0604030504040204" pitchFamily="50" charset="-128"/>
                  <a:ea typeface="メイリオ" panose="020B0604030504040204" pitchFamily="50" charset="-128"/>
                </a:rPr>
                <a:t>HP</a:t>
              </a:r>
              <a:r>
                <a:rPr kumimoji="1" lang="ja-JP" altLang="en-US" sz="1100" b="1" dirty="0">
                  <a:latin typeface="メイリオ" panose="020B0604030504040204" pitchFamily="50" charset="-128"/>
                  <a:ea typeface="メイリオ" panose="020B0604030504040204" pitchFamily="50" charset="-128"/>
                </a:rPr>
                <a:t>等で確認してください。</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第６版（令和４年７月版）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4" name="正方形/長方形 43"/>
          <p:cNvSpPr/>
          <p:nvPr/>
        </p:nvSpPr>
        <p:spPr>
          <a:xfrm>
            <a:off x="1915762" y="388944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レ</a:t>
            </a:r>
          </a:p>
        </p:txBody>
      </p:sp>
      <p:sp>
        <p:nvSpPr>
          <p:cNvPr id="2" name="テキスト ボックス 1"/>
          <p:cNvSpPr txBox="1"/>
          <p:nvPr/>
        </p:nvSpPr>
        <p:spPr>
          <a:xfrm>
            <a:off x="2357934" y="3807869"/>
            <a:ext cx="4281536" cy="523220"/>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飲食提供する場合、業種別ガイドラインの遵守など、業態に応じた感染防止策を講じる。</a:t>
            </a: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4272</TotalTime>
  <Words>1307</Words>
  <Application>Microsoft Macintosh PowerPoint</Application>
  <PresentationFormat>A4 Paper (210x297 mm)</PresentationFormat>
  <Paragraphs>133</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Presentation</vt:lpstr>
      <vt:lpstr>PowerPoint Presentation</vt:lpstr>
      <vt:lpstr>PowerPoint Presentation</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北浦 規男</cp:lastModifiedBy>
  <cp:revision>613</cp:revision>
  <cp:lastPrinted>2022-07-15T05:33:45Z</cp:lastPrinted>
  <dcterms:created xsi:type="dcterms:W3CDTF">2021-06-21T06:44:25Z</dcterms:created>
  <dcterms:modified xsi:type="dcterms:W3CDTF">2022-09-10T14:12:10Z</dcterms:modified>
</cp:coreProperties>
</file>